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7561263" cy="10693400"/>
  <p:notesSz cx="6799263" cy="9929813"/>
  <p:defaultTextStyle>
    <a:defPPr>
      <a:defRPr lang="fr-FR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33CC"/>
    <a:srgbClr val="E1F4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642" y="936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3321887"/>
            <a:ext cx="6427074" cy="22921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D397B-AFC0-408C-AEA0-A7E676EF5BD2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0FC68-0F03-4D66-B484-995C9F98D5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D729A-EB08-4A50-8D23-BF9DCE295E93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25266-1416-4491-B67A-FF709BDC1B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81916" y="428234"/>
            <a:ext cx="1701284" cy="91240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063" y="428234"/>
            <a:ext cx="4977831" cy="91240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A91E9-336F-4749-BBB2-1436EB58CB73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EF314-1A00-4342-976C-5CE42B7CDB9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F838B-2B18-486E-8001-0EACA5100D47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0E797-86A9-4F36-8088-D6D91315A1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8" y="6871500"/>
            <a:ext cx="6427074" cy="212382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8" y="4532321"/>
            <a:ext cx="6427074" cy="233918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D1C18-BCB8-42D0-9880-F2DB4C9DBE59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1E822-3BA2-4E87-8D1F-7FB2420466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78063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43642" y="2495129"/>
            <a:ext cx="3339558" cy="705714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BC7A0-046F-4797-93BE-992F5ABB2C7F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A45C7-7E47-4959-99D8-76A887A00F2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F4B05-9864-48D3-B3D0-E7376FA595D9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15447-9F1A-4E68-943F-410963E8508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6607D-4ADC-4D65-9D0F-A0C50F5134B3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34306-AC62-4080-92C3-8F190D2AB2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FBD9D-2760-42E4-942D-D8450F98AE7F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B6E04-955B-41E9-B799-22A74EC2AE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4" cy="181193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425757"/>
            <a:ext cx="4226957" cy="912652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4" cy="731458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23960-48BA-4B94-91DF-201D64D71FE2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58258-C166-45B0-A632-360A03439F3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7485381"/>
            <a:ext cx="4536758" cy="88369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8369073"/>
            <a:ext cx="4536758" cy="125498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46B5-61C3-4CDF-A64E-B6E958668E23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22F9B-9FAB-43FD-BC9C-A277F84F39A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7825" y="9910763"/>
            <a:ext cx="1765300" cy="56991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E1AAC7-8F94-4C9F-AA90-E5A58E35DB8C}" type="datetimeFigureOut">
              <a:rPr lang="fr-FR"/>
              <a:pPr>
                <a:defRPr/>
              </a:pPr>
              <a:t>12/11/2013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2863" y="9910763"/>
            <a:ext cx="2395537" cy="56991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 defTabSz="104305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18138" y="9910763"/>
            <a:ext cx="1765300" cy="569912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C28A48-153A-4B68-AC4A-765ECCB36D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042988" rtl="0" fontAlgn="base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2pPr>
      <a:lvl3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3pPr>
      <a:lvl4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4pPr>
      <a:lvl5pPr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5pPr>
      <a:lvl6pPr marL="4572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6pPr>
      <a:lvl7pPr marL="9144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7pPr>
      <a:lvl8pPr marL="13716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8pPr>
      <a:lvl9pPr marL="1828800" algn="ctr" defTabSz="1042988" rtl="0" fontAlgn="base">
        <a:spcBef>
          <a:spcPct val="0"/>
        </a:spcBef>
        <a:spcAft>
          <a:spcPct val="0"/>
        </a:spcAft>
        <a:defRPr sz="5000">
          <a:solidFill>
            <a:schemeClr val="tx1"/>
          </a:solidFill>
          <a:latin typeface="Calibri" pitchFamily="34" charset="0"/>
        </a:defRPr>
      </a:lvl9pPr>
    </p:titleStyle>
    <p:bodyStyle>
      <a:lvl1pPr marL="390525" indent="-390525" algn="l" defTabSz="1042988" rtl="0" fontAlgn="base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6138" indent="-325438" algn="l" defTabSz="1042988" rtl="0" fontAlgn="base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338" indent="-260350" algn="l" defTabSz="1042988" rtl="0" fontAlgn="base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038" indent="-260350" algn="l" defTabSz="1042988" rtl="0" fontAlgn="base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325" indent="-260350" algn="l" defTabSz="1042988" rtl="0" fontAlgn="base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1.emf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10" Type="http://schemas.openxmlformats.org/officeDocument/2006/relationships/image" Target="../media/image15.emf"/><Relationship Id="rId4" Type="http://schemas.openxmlformats.org/officeDocument/2006/relationships/image" Target="../media/image2.png"/><Relationship Id="rId9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ZoneTexte 1"/>
          <p:cNvSpPr txBox="1">
            <a:spLocks noChangeArrowheads="1"/>
          </p:cNvSpPr>
          <p:nvPr/>
        </p:nvSpPr>
        <p:spPr bwMode="auto">
          <a:xfrm>
            <a:off x="1466850" y="10388600"/>
            <a:ext cx="446881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800">
                <a:latin typeface="Calibri" pitchFamily="34" charset="0"/>
              </a:rPr>
              <a:t>Procédure AES, version novembre 2013 – Validée par COMAI, EOH, Service de Santé au travail et SAU</a:t>
            </a:r>
          </a:p>
        </p:txBody>
      </p:sp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6375" y="12700"/>
            <a:ext cx="1100138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Imag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3738" y="366713"/>
            <a:ext cx="1747837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06375" y="1209675"/>
          <a:ext cx="7191375" cy="91424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0560"/>
                <a:gridCol w="1916504"/>
                <a:gridCol w="459760"/>
                <a:gridCol w="216024"/>
                <a:gridCol w="2248229"/>
              </a:tblGrid>
              <a:tr h="375608">
                <a:tc gridSpan="5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bg1"/>
                          </a:solidFill>
                        </a:rPr>
                        <a:t>1.</a:t>
                      </a: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</a:rPr>
                        <a:t> Pratiquer les soins locaux immédiatement</a:t>
                      </a:r>
                      <a:endParaRPr lang="fr-F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831996">
                <a:tc gridSpan="2">
                  <a:txBody>
                    <a:bodyPr/>
                    <a:lstStyle/>
                    <a:p>
                      <a:r>
                        <a:rPr lang="fr-FR" sz="2100" b="1" dirty="0" smtClean="0">
                          <a:solidFill>
                            <a:srgbClr val="FF0000"/>
                          </a:solidFill>
                        </a:rPr>
                        <a:t>  Piqûres,</a:t>
                      </a:r>
                      <a:r>
                        <a:rPr lang="fr-FR" sz="2100" b="1" baseline="0" dirty="0" smtClean="0">
                          <a:solidFill>
                            <a:srgbClr val="FF0000"/>
                          </a:solidFill>
                        </a:rPr>
                        <a:t> b</a:t>
                      </a:r>
                      <a:r>
                        <a:rPr lang="fr-FR" sz="2100" b="1" dirty="0" smtClean="0">
                          <a:solidFill>
                            <a:srgbClr val="FF0000"/>
                          </a:solidFill>
                        </a:rPr>
                        <a:t>lessures</a:t>
                      </a:r>
                    </a:p>
                    <a:p>
                      <a:r>
                        <a:rPr lang="fr-FR" sz="1400" b="1" dirty="0" smtClean="0"/>
                        <a:t>   Laver à l’eau et au savon</a:t>
                      </a:r>
                      <a:r>
                        <a:rPr lang="fr-FR" sz="1400" b="1" baseline="0" dirty="0" smtClean="0"/>
                        <a:t>                                                       </a:t>
                      </a:r>
                      <a:endParaRPr lang="fr-FR" sz="1400" b="1" dirty="0"/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2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Projection yeux, bouche</a:t>
                      </a:r>
                    </a:p>
                    <a:p>
                      <a:pPr marL="0" algn="l" defTabSz="914400" rtl="0" eaLnBrk="1" latinLnBrk="0" hangingPunct="1"/>
                      <a:endParaRPr lang="fr-FR" sz="21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r-FR" sz="21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endParaRPr lang="fr-FR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fr-FR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Rincer abondamment à l’eau</a:t>
                      </a: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99429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baseline="0" dirty="0" smtClean="0">
                          <a:solidFill>
                            <a:schemeClr val="bg1"/>
                          </a:solidFill>
                        </a:rPr>
                        <a:t>                           </a:t>
                      </a:r>
                      <a:r>
                        <a:rPr lang="fr-FR" sz="1800" b="1" dirty="0" smtClean="0">
                          <a:solidFill>
                            <a:schemeClr val="bg1"/>
                          </a:solidFill>
                        </a:rPr>
                        <a:t>2.</a:t>
                      </a: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</a:rPr>
                        <a:t> Prélèvement urgent du patient source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</a:rPr>
                        <a:t>                               </a:t>
                      </a: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45866">
                <a:tc gridSpan="5"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chemeClr val="bg1"/>
                          </a:solidFill>
                        </a:rPr>
                        <a:t>3.</a:t>
                      </a:r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</a:rPr>
                        <a:t> En cas de blessure à haut risque*, </a:t>
                      </a:r>
                    </a:p>
                    <a:p>
                      <a:pPr algn="ctr"/>
                      <a:r>
                        <a:rPr lang="fr-FR" sz="1800" b="1" baseline="0" dirty="0" smtClean="0">
                          <a:solidFill>
                            <a:schemeClr val="bg1"/>
                          </a:solidFill>
                        </a:rPr>
                        <a:t>consulter immédiatement un médecin</a:t>
                      </a:r>
                      <a:endParaRPr lang="fr-F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77325">
                <a:tc gridSpan="4">
                  <a:txBody>
                    <a:bodyPr/>
                    <a:lstStyle/>
                    <a:p>
                      <a:pPr algn="ctr"/>
                      <a:r>
                        <a:rPr lang="fr-FR" sz="2100" b="1" dirty="0" smtClean="0">
                          <a:solidFill>
                            <a:srgbClr val="FF0000"/>
                          </a:solidFill>
                        </a:rPr>
                        <a:t>COCHIN – BROCA</a:t>
                      </a:r>
                    </a:p>
                    <a:p>
                      <a:pPr algn="ctr"/>
                      <a:r>
                        <a:rPr lang="fr-FR" sz="1400" b="1" u="sng" dirty="0" smtClean="0">
                          <a:solidFill>
                            <a:srgbClr val="3333CC"/>
                          </a:solidFill>
                        </a:rPr>
                        <a:t>De 9H à 17H du lundi au vendredi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u="none" baseline="0" dirty="0" smtClean="0"/>
                        <a:t>S</a:t>
                      </a:r>
                      <a:r>
                        <a:rPr lang="fr-FR" sz="1200" b="0" u="none" dirty="0" smtClean="0"/>
                        <a:t>ervice de santé au travail de Cochin : 01.58.41.10.34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u="none" baseline="0" dirty="0" smtClean="0"/>
                        <a:t>S</a:t>
                      </a:r>
                      <a:r>
                        <a:rPr lang="fr-FR" sz="1200" b="0" u="none" dirty="0" smtClean="0"/>
                        <a:t>ervice de santé au travail de Broca</a:t>
                      </a:r>
                      <a:r>
                        <a:rPr lang="fr-FR" sz="1200" b="0" u="none" baseline="0" dirty="0" smtClean="0"/>
                        <a:t> </a:t>
                      </a:r>
                      <a:r>
                        <a:rPr lang="fr-FR" sz="1200" b="0" u="none" dirty="0" smtClean="0"/>
                        <a:t>: 01.44.08.35.11/13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fr-FR" sz="1400" b="1" u="none" dirty="0" smtClean="0">
                          <a:solidFill>
                            <a:srgbClr val="FF0000"/>
                          </a:solidFill>
                        </a:rPr>
                        <a:t>Ou si </a:t>
                      </a:r>
                      <a:r>
                        <a:rPr lang="fr-FR" sz="1400" b="1" u="sng" dirty="0" smtClean="0">
                          <a:solidFill>
                            <a:srgbClr val="FF0000"/>
                          </a:solidFill>
                        </a:rPr>
                        <a:t>« blessure</a:t>
                      </a:r>
                      <a:r>
                        <a:rPr lang="fr-FR" sz="1400" b="1" u="sng" baseline="0" dirty="0" smtClean="0">
                          <a:solidFill>
                            <a:srgbClr val="FF0000"/>
                          </a:solidFill>
                        </a:rPr>
                        <a:t> à haut risque* »</a:t>
                      </a:r>
                      <a:endParaRPr lang="fr-FR" sz="1400" b="1" u="sng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fr-FR" sz="1200" b="0" u="none" baseline="0" dirty="0" smtClean="0"/>
                        <a:t>Polyclinique : médecin référent pour le VIH :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fr-FR" sz="1200" b="0" u="none" baseline="0" dirty="0" smtClean="0"/>
                        <a:t>Poste 19010 (ligne interne)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endParaRPr lang="fr-FR" sz="300" b="0" u="none" baseline="0" dirty="0" smtClean="0"/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r>
                        <a:rPr lang="fr-FR" sz="1400" b="1" u="sng" kern="1200" dirty="0" smtClean="0">
                          <a:solidFill>
                            <a:srgbClr val="3333CC"/>
                          </a:solidFill>
                          <a:latin typeface="+mn-lt"/>
                          <a:ea typeface="+mn-ea"/>
                          <a:cs typeface="+mn-cs"/>
                        </a:rPr>
                        <a:t>De 17H à 9H, week-end et jours fériés</a:t>
                      </a:r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r>
                        <a:rPr lang="fr-FR" sz="12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Médecin senior du service des Urgences Médico-Chirurgicales</a:t>
                      </a:r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r>
                        <a:rPr lang="fr-FR" sz="12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01.58.41.27.21 ou 01.58.41.27.22 / 01.58.41.27.35</a:t>
                      </a: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HÔTEL-DIEU</a:t>
                      </a:r>
                    </a:p>
                    <a:p>
                      <a:pPr algn="ctr" defTabSz="914400" rtl="0" eaLnBrk="1" latinLnBrk="0" hangingPunct="1">
                        <a:buFontTx/>
                      </a:pPr>
                      <a:r>
                        <a:rPr lang="fr-FR" sz="1400" b="1" u="sng" kern="1200" dirty="0" smtClean="0">
                          <a:solidFill>
                            <a:srgbClr val="3333CC"/>
                          </a:solidFill>
                          <a:latin typeface="+mn-lt"/>
                          <a:ea typeface="+mn-ea"/>
                          <a:cs typeface="+mn-cs"/>
                        </a:rPr>
                        <a:t>24H/24,</a:t>
                      </a:r>
                      <a:r>
                        <a:rPr lang="fr-FR" sz="1400" b="1" u="sng" kern="1200" baseline="0" dirty="0" smtClean="0">
                          <a:solidFill>
                            <a:srgbClr val="3333CC"/>
                          </a:solidFill>
                          <a:latin typeface="+mn-lt"/>
                          <a:ea typeface="+mn-ea"/>
                          <a:cs typeface="+mn-cs"/>
                        </a:rPr>
                        <a:t> 7j/7</a:t>
                      </a:r>
                      <a:endParaRPr lang="fr-FR" sz="1400" b="1" u="sng" kern="1200" dirty="0" smtClean="0">
                        <a:solidFill>
                          <a:srgbClr val="3333CC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r>
                        <a:rPr lang="fr-FR" sz="12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Médecin de la consultation H24</a:t>
                      </a:r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r>
                        <a:rPr lang="fr-FR" sz="1200" b="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01.42.34.82.32 ou DECT 41051 (ligne interne)</a:t>
                      </a:r>
                    </a:p>
                    <a:p>
                      <a:pPr marL="0" indent="0" algn="ctr" defTabSz="914400" rtl="0" eaLnBrk="1" latinLnBrk="0" hangingPunct="1">
                        <a:buFontTx/>
                        <a:buNone/>
                      </a:pPr>
                      <a:endParaRPr lang="fr-FR" sz="900" b="0" u="non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622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900" b="1" dirty="0" smtClean="0">
                          <a:solidFill>
                            <a:srgbClr val="FF0000"/>
                          </a:solidFill>
                        </a:rPr>
                        <a:t>*BLESSURE A</a:t>
                      </a:r>
                      <a:r>
                        <a:rPr lang="fr-FR" sz="1900" b="1" baseline="0" dirty="0" smtClean="0">
                          <a:solidFill>
                            <a:srgbClr val="FF0000"/>
                          </a:solidFill>
                        </a:rPr>
                        <a:t> HAUT RISQUE</a:t>
                      </a:r>
                      <a:endParaRPr lang="fr-FR" sz="19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126323">
                <a:tc>
                  <a:txBody>
                    <a:bodyPr/>
                    <a:lstStyle/>
                    <a:p>
                      <a:pPr algn="ctr"/>
                      <a:r>
                        <a:rPr lang="fr-FR" sz="1200" u="sng" dirty="0" smtClean="0"/>
                        <a:t>Piqûre avec aiguille creuse</a:t>
                      </a:r>
                      <a:r>
                        <a:rPr lang="fr-FR" sz="1200" u="sng" baseline="0" dirty="0" smtClean="0"/>
                        <a:t> </a:t>
                      </a:r>
                    </a:p>
                    <a:p>
                      <a:pPr algn="ctr"/>
                      <a:r>
                        <a:rPr lang="fr-FR" sz="1200" u="sng" baseline="0" dirty="0" smtClean="0"/>
                        <a:t>après geste IV ou IA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baseline="0" dirty="0" smtClean="0"/>
                        <a:t>Patient source VIH ou statut inconnu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baseline="0" dirty="0" smtClean="0"/>
                        <a:t>Soignant non protégé contre le VHB</a:t>
                      </a:r>
                      <a:endParaRPr lang="fr-FR" sz="1100" dirty="0"/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Coupure, bistouri, piqûre avec une aiguille pleine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baseline="0" dirty="0" smtClean="0"/>
                        <a:t>Patient source VIH ou statut inconnu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baseline="0" dirty="0" smtClean="0"/>
                        <a:t>Soignant non protégé contre le VHB</a:t>
                      </a:r>
                      <a:endParaRPr lang="fr-FR" sz="1100" dirty="0" smtClean="0"/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u="sng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Contact</a:t>
                      </a:r>
                      <a:r>
                        <a:rPr lang="fr-FR" sz="120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u="sng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cutanéo</a:t>
                      </a:r>
                      <a:r>
                        <a:rPr lang="fr-FR" sz="1200" u="sng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-muqueux &gt; 15 mn avec un liquide biologique</a:t>
                      </a:r>
                      <a:endParaRPr lang="fr-FR" sz="1200" u="sng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Patient source VIH ou statut inconnu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Morsure si saignement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Soignant non protégé contre le VHB</a:t>
                      </a:r>
                      <a:endParaRPr lang="fr-FR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35951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b="1" dirty="0" smtClean="0">
                          <a:solidFill>
                            <a:schemeClr val="bg1"/>
                          </a:solidFill>
                        </a:rPr>
                        <a:t>4.</a:t>
                      </a:r>
                      <a:r>
                        <a:rPr lang="fr-FR" sz="2100" b="1" baseline="0" dirty="0" smtClean="0">
                          <a:solidFill>
                            <a:schemeClr val="bg1"/>
                          </a:solidFill>
                        </a:rPr>
                        <a:t> Informer l’encadrement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100" b="1" baseline="0" dirty="0" smtClean="0">
                          <a:solidFill>
                            <a:schemeClr val="bg1"/>
                          </a:solidFill>
                        </a:rPr>
                        <a:t>(déclaration d’accident bénin dans les 48h)</a:t>
                      </a: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68673">
                <a:tc gridSpan="5">
                  <a:txBody>
                    <a:bodyPr/>
                    <a:lstStyle/>
                    <a:p>
                      <a:pPr algn="ctr"/>
                      <a:r>
                        <a:rPr lang="fr-FR" sz="2100" b="1" dirty="0" smtClean="0">
                          <a:solidFill>
                            <a:schemeClr val="bg1"/>
                          </a:solidFill>
                        </a:rPr>
                        <a:t>5.</a:t>
                      </a:r>
                      <a:r>
                        <a:rPr lang="fr-FR" sz="2100" b="1" baseline="0" dirty="0" smtClean="0">
                          <a:solidFill>
                            <a:schemeClr val="bg1"/>
                          </a:solidFill>
                        </a:rPr>
                        <a:t> Consulter au service de santé au travail dans les 8 jours </a:t>
                      </a:r>
                    </a:p>
                    <a:p>
                      <a:pPr algn="ctr"/>
                      <a:r>
                        <a:rPr lang="fr-FR" sz="1600" b="1" baseline="0" dirty="0" smtClean="0">
                          <a:solidFill>
                            <a:schemeClr val="bg1"/>
                          </a:solidFill>
                        </a:rPr>
                        <a:t>(déclaration AT et suivi)</a:t>
                      </a:r>
                    </a:p>
                    <a:p>
                      <a:pPr algn="ctr"/>
                      <a:endParaRPr lang="fr-FR" sz="2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b="0" u="non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Service de santé au travail  : Cochin 01.58.41.10.34, Broca 01.44.08.35.11/13, Hôtel-Dieu 01.42.34.81.92 ou le 01.42.34.89.37</a:t>
                      </a:r>
                    </a:p>
                    <a:p>
                      <a:pPr algn="ctr"/>
                      <a:endParaRPr lang="fr-FR" sz="800" b="1" dirty="0">
                        <a:solidFill>
                          <a:schemeClr val="bg1"/>
                        </a:solidFill>
                      </a:endParaRPr>
                    </a:p>
                  </a:txBody>
                  <a:tcPr marL="100817" marR="100817" marT="53467" marB="5346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46" name="ZoneTexte 7"/>
          <p:cNvSpPr txBox="1">
            <a:spLocks noChangeArrowheads="1"/>
          </p:cNvSpPr>
          <p:nvPr/>
        </p:nvSpPr>
        <p:spPr bwMode="auto">
          <a:xfrm>
            <a:off x="2339975" y="1557338"/>
            <a:ext cx="2054225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fr-FR" sz="1400" b="1">
                <a:latin typeface="Calibri" pitchFamily="34" charset="0"/>
              </a:rPr>
              <a:t>Désinfecter au </a:t>
            </a:r>
          </a:p>
          <a:p>
            <a:pPr algn="ctr"/>
            <a:r>
              <a:rPr lang="fr-FR" sz="1400" b="1">
                <a:latin typeface="Calibri" pitchFamily="34" charset="0"/>
              </a:rPr>
              <a:t>DAKIN COOPER</a:t>
            </a:r>
          </a:p>
          <a:p>
            <a:pPr algn="ctr"/>
            <a:r>
              <a:rPr lang="fr-FR" sz="1400" b="1">
                <a:latin typeface="Calibri" pitchFamily="34" charset="0"/>
              </a:rPr>
              <a:t>pendant 10 mn</a:t>
            </a:r>
          </a:p>
        </p:txBody>
      </p:sp>
      <p:pic>
        <p:nvPicPr>
          <p:cNvPr id="1334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3" y="2184400"/>
            <a:ext cx="94615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8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17763" y="2247900"/>
            <a:ext cx="700087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9" name="Picture 6" descr="D:\Documents de 3274720\Jdsia01-6233\AES\Images\daki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32225" y="2212975"/>
            <a:ext cx="444500" cy="96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0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70638" y="2168525"/>
            <a:ext cx="10001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1" name="Picture 10"/>
          <p:cNvPicPr>
            <a:picLocks noChangeAspect="1" noChangeArrowheads="1"/>
          </p:cNvPicPr>
          <p:nvPr/>
        </p:nvPicPr>
        <p:blipFill>
          <a:blip r:embed="rId8"/>
          <a:srcRect l="-4300" t="76" r="32806" b="31693"/>
          <a:stretch>
            <a:fillRect/>
          </a:stretch>
        </p:blipFill>
        <p:spPr bwMode="auto">
          <a:xfrm>
            <a:off x="4598988" y="2001838"/>
            <a:ext cx="544512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2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91163" y="2084388"/>
            <a:ext cx="784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3" name="Picture 12"/>
          <p:cNvPicPr>
            <a:picLocks noChangeAspect="1" noChangeArrowheads="1"/>
          </p:cNvPicPr>
          <p:nvPr/>
        </p:nvPicPr>
        <p:blipFill>
          <a:blip r:embed="rId10"/>
          <a:srcRect r="3000" b="6667"/>
          <a:stretch>
            <a:fillRect/>
          </a:stretch>
        </p:blipFill>
        <p:spPr bwMode="auto">
          <a:xfrm>
            <a:off x="5935663" y="4267200"/>
            <a:ext cx="5508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4" name="ZoneTexte 8"/>
          <p:cNvSpPr txBox="1">
            <a:spLocks noChangeArrowheads="1"/>
          </p:cNvSpPr>
          <p:nvPr/>
        </p:nvSpPr>
        <p:spPr bwMode="auto">
          <a:xfrm>
            <a:off x="4795838" y="3421063"/>
            <a:ext cx="29892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r>
              <a:rPr lang="fr-FR" sz="900">
                <a:solidFill>
                  <a:schemeClr val="bg1"/>
                </a:solidFill>
                <a:latin typeface="Calibri" pitchFamily="34" charset="0"/>
              </a:rPr>
              <a:t>Acheminement URGENT au laboratoire :</a:t>
            </a:r>
          </a:p>
          <a:p>
            <a:r>
              <a:rPr lang="fr-FR" sz="900">
                <a:solidFill>
                  <a:schemeClr val="bg1"/>
                </a:solidFill>
                <a:latin typeface="Calibri" pitchFamily="34" charset="0"/>
              </a:rPr>
              <a:t>-de virologie : 01.58.41.33.90 (9H-18H du lundi au       vendredi / 9H-12H30 le samedi)</a:t>
            </a:r>
          </a:p>
          <a:p>
            <a:r>
              <a:rPr lang="fr-FR" sz="900">
                <a:solidFill>
                  <a:schemeClr val="bg1"/>
                </a:solidFill>
                <a:latin typeface="Calibri" pitchFamily="34" charset="0"/>
              </a:rPr>
              <a:t>-d’hématologie : 01.58.41.19.78 (18H-9H du lundi au vendredi / dès 12H30 le samedi)</a:t>
            </a:r>
          </a:p>
          <a:p>
            <a:endParaRPr lang="fr-FR" sz="90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3355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9563" y="3484563"/>
            <a:ext cx="604837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6" name="ZoneTexte 3"/>
          <p:cNvSpPr txBox="1">
            <a:spLocks noChangeArrowheads="1"/>
          </p:cNvSpPr>
          <p:nvPr/>
        </p:nvSpPr>
        <p:spPr bwMode="auto">
          <a:xfrm>
            <a:off x="612775" y="57150"/>
            <a:ext cx="6192838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fr-FR" b="1">
                <a:latin typeface="Calibri" pitchFamily="34" charset="0"/>
              </a:rPr>
              <a:t>PROCEDURE D’ACCIDENT D’EXPOSITION AU SANG</a:t>
            </a:r>
          </a:p>
          <a:p>
            <a:pPr algn="ctr"/>
            <a:endParaRPr lang="fr-FR" sz="600">
              <a:latin typeface="Calibri" pitchFamily="34" charset="0"/>
            </a:endParaRPr>
          </a:p>
          <a:p>
            <a:pPr algn="ctr"/>
            <a:r>
              <a:rPr lang="fr-FR">
                <a:latin typeface="Calibri" pitchFamily="34" charset="0"/>
              </a:rPr>
              <a:t>1. À destination de l’accidenté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2"/>
          <p:cNvPicPr>
            <a:picLocks noChangeAspect="1" noChangeArrowheads="1"/>
          </p:cNvPicPr>
          <p:nvPr/>
        </p:nvPicPr>
        <p:blipFill>
          <a:blip r:embed="rId2"/>
          <a:srcRect r="3000" b="6667"/>
          <a:stretch>
            <a:fillRect/>
          </a:stretch>
        </p:blipFill>
        <p:spPr bwMode="auto">
          <a:xfrm>
            <a:off x="3278188" y="809625"/>
            <a:ext cx="8858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ZoneTexte 1"/>
          <p:cNvSpPr txBox="1">
            <a:spLocks noChangeArrowheads="1"/>
          </p:cNvSpPr>
          <p:nvPr/>
        </p:nvSpPr>
        <p:spPr bwMode="auto">
          <a:xfrm>
            <a:off x="1473200" y="10388600"/>
            <a:ext cx="44672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800">
                <a:latin typeface="Calibri" pitchFamily="34" charset="0"/>
              </a:rPr>
              <a:t>Procédure AES, version novembre 2013 – Validée par COMAI, EOH, Service de Santé au travail et SAU</a:t>
            </a:r>
          </a:p>
        </p:txBody>
      </p:sp>
      <p:pic>
        <p:nvPicPr>
          <p:cNvPr id="1433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8913" y="284163"/>
            <a:ext cx="1471612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Imag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6413" y="450850"/>
            <a:ext cx="1747837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42888" y="1771650"/>
          <a:ext cx="7191375" cy="8470900"/>
        </p:xfrm>
        <a:graphic>
          <a:graphicData uri="http://schemas.openxmlformats.org/drawingml/2006/table">
            <a:tbl>
              <a:tblPr/>
              <a:tblGrid>
                <a:gridCol w="3646487"/>
                <a:gridCol w="3544888"/>
              </a:tblGrid>
              <a:tr h="37623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Examine la victime, évalue le risque de transmission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000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                          </a:t>
                      </a: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2. Fait prélever le patient source si cela n’a pas encore été fait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                              </a:t>
                      </a: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000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3. Prescrit à la victime une sérologie VIH, VHB, VHC</a:t>
                      </a: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000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4. Prescrit si besoin une prophylaxie</a:t>
                      </a: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78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Si indication à la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prophylaxie antirétrovirale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Délivrance d’une trousse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d’urgence de 3 jours par le SAU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Consultation d’un médecin référent pour le VIH dans les 3 jours (adaptation et suivi du traitement, suivi des sérologies)</a:t>
                      </a: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Si indication à la </a:t>
                      </a:r>
                    </a:p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prophylaxie anti-VHB</a:t>
                      </a:r>
                    </a:p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 A réaliser dans les 24H post-exposition</a:t>
                      </a:r>
                    </a:p>
                    <a:p>
                      <a:pPr marL="0" marR="0" lvl="0" indent="0" algn="ctr" defTabSz="1042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2. Injection IM de 0,06 ml/kg (solution à 100UI/ml) de gammaglobulines spécifiques anti-VHB</a:t>
                      </a: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61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5. Envoie la victime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au service de santé au travail dans les 8 jours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(déclaration AT et suivi)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Service de santé au travail  : Cochin 01.58.41.10.34, Broca 01.44.08.35.11/13, Hôtel-Dieu 01.42.34.81.92 ou le 01.42.34.89.37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00817" marR="100817" marT="53467" marB="534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59" name="ZoneTexte 8"/>
          <p:cNvSpPr txBox="1">
            <a:spLocks noChangeArrowheads="1"/>
          </p:cNvSpPr>
          <p:nvPr/>
        </p:nvSpPr>
        <p:spPr bwMode="auto">
          <a:xfrm>
            <a:off x="1617663" y="3978275"/>
            <a:ext cx="4441825" cy="121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r>
              <a:rPr lang="fr-FR" sz="1200">
                <a:solidFill>
                  <a:srgbClr val="FFFFFF"/>
                </a:solidFill>
                <a:latin typeface="Calibri" pitchFamily="34" charset="0"/>
              </a:rPr>
              <a:t>Acheminement URGENT au laboratoire :</a:t>
            </a:r>
          </a:p>
          <a:p>
            <a:r>
              <a:rPr lang="fr-FR" sz="1200">
                <a:solidFill>
                  <a:srgbClr val="FFFFFF"/>
                </a:solidFill>
                <a:latin typeface="Calibri" pitchFamily="34" charset="0"/>
              </a:rPr>
              <a:t>-de virologie : 01.58.41.33.90 (9H-18H du lundi au       vendredi / 9H-12H30 le samedi)</a:t>
            </a:r>
          </a:p>
          <a:p>
            <a:r>
              <a:rPr lang="fr-FR" sz="1200">
                <a:solidFill>
                  <a:srgbClr val="FFFFFF"/>
                </a:solidFill>
                <a:latin typeface="Calibri" pitchFamily="34" charset="0"/>
              </a:rPr>
              <a:t>-d’hématologie : 01.58.41.19.78 (18H-9H du lundi au vendredi / dès 12H30 le samedi)</a:t>
            </a:r>
          </a:p>
          <a:p>
            <a:endParaRPr lang="fr-FR" sz="120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4360" name="Picture 1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70625" y="3833813"/>
            <a:ext cx="806450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1" name="ZoneTexte 3"/>
          <p:cNvSpPr txBox="1">
            <a:spLocks noChangeArrowheads="1"/>
          </p:cNvSpPr>
          <p:nvPr/>
        </p:nvSpPr>
        <p:spPr bwMode="auto">
          <a:xfrm>
            <a:off x="625475" y="171450"/>
            <a:ext cx="6192838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306" tIns="52153" rIns="104306" bIns="52153">
            <a:spAutoFit/>
          </a:bodyPr>
          <a:lstStyle/>
          <a:p>
            <a:pPr algn="ctr"/>
            <a:r>
              <a:rPr lang="fr-FR" b="1">
                <a:latin typeface="Calibri" pitchFamily="34" charset="0"/>
              </a:rPr>
              <a:t>PROCEDURE D’ACCIDENT D’EXPOSITION AU SANG</a:t>
            </a:r>
          </a:p>
          <a:p>
            <a:pPr algn="ctr"/>
            <a:endParaRPr lang="fr-FR" sz="600">
              <a:latin typeface="Calibri" pitchFamily="34" charset="0"/>
            </a:endParaRPr>
          </a:p>
          <a:p>
            <a:pPr algn="ctr"/>
            <a:r>
              <a:rPr lang="fr-FR">
                <a:latin typeface="Calibri" pitchFamily="34" charset="0"/>
              </a:rPr>
              <a:t>2. À destination du médecin</a:t>
            </a:r>
          </a:p>
        </p:txBody>
      </p:sp>
      <p:pic>
        <p:nvPicPr>
          <p:cNvPr id="1436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8463" y="1962150"/>
            <a:ext cx="66675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3" name="Picture 3"/>
          <p:cNvPicPr>
            <a:picLocks noChangeAspect="1" noChangeArrowheads="1"/>
          </p:cNvPicPr>
          <p:nvPr/>
        </p:nvPicPr>
        <p:blipFill>
          <a:blip r:embed="rId7"/>
          <a:srcRect l="16393" t="5206" r="19843" b="8263"/>
          <a:stretch>
            <a:fillRect/>
          </a:stretch>
        </p:blipFill>
        <p:spPr bwMode="auto">
          <a:xfrm rot="-1266598">
            <a:off x="512763" y="5392738"/>
            <a:ext cx="8239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4" name="Picture 4" descr="C:\Documents and Settings\3274720\Local Settings\Temporary Internet Files\Content.IE5\OQX1VDWZ\MC900199368[1].wm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4458093">
            <a:off x="6030119" y="7787481"/>
            <a:ext cx="317500" cy="116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65" name="Groupe 2"/>
          <p:cNvGrpSpPr>
            <a:grpSpLocks/>
          </p:cNvGrpSpPr>
          <p:nvPr/>
        </p:nvGrpSpPr>
        <p:grpSpPr bwMode="auto">
          <a:xfrm>
            <a:off x="3251200" y="7448550"/>
            <a:ext cx="587375" cy="587375"/>
            <a:chOff x="7707045" y="6999088"/>
            <a:chExt cx="587075" cy="587075"/>
          </a:xfrm>
        </p:grpSpPr>
        <p:pic>
          <p:nvPicPr>
            <p:cNvPr id="14366" name="Picture 5" descr="C:\Documents and Settings\3274720\Local Settings\Temporary Internet Files\Content.IE5\OQX1VDWZ\MC900398045[1].wmf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7707045" y="6999088"/>
              <a:ext cx="587075" cy="587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67" name="Picture 6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7884769" y="7190123"/>
              <a:ext cx="231626" cy="2050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463</Words>
  <Application>Microsoft Office PowerPoint</Application>
  <PresentationFormat>Personnalisé</PresentationFormat>
  <Paragraphs>95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Calibri</vt:lpstr>
      <vt:lpstr>Arial</vt:lpstr>
      <vt:lpstr>Thème Office</vt:lpstr>
      <vt:lpstr>Diapositive 1</vt:lpstr>
      <vt:lpstr>Diapositive 2</vt:lpstr>
    </vt:vector>
  </TitlesOfParts>
  <Company>cochin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MEYER Leonie</dc:creator>
  <cp:lastModifiedBy>505144</cp:lastModifiedBy>
  <cp:revision>34</cp:revision>
  <cp:lastPrinted>2013-10-18T14:23:13Z</cp:lastPrinted>
  <dcterms:created xsi:type="dcterms:W3CDTF">2013-10-17T14:10:43Z</dcterms:created>
  <dcterms:modified xsi:type="dcterms:W3CDTF">2013-11-12T10:51:17Z</dcterms:modified>
</cp:coreProperties>
</file>